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76">
          <p15:clr>
            <a:srgbClr val="A4A3A4"/>
          </p15:clr>
        </p15:guide>
        <p15:guide id="2" pos="192">
          <p15:clr>
            <a:srgbClr val="A4A3A4"/>
          </p15:clr>
        </p15:guide>
        <p15:guide id="3" pos="7488">
          <p15:clr>
            <a:srgbClr val="A4A3A4"/>
          </p15:clr>
        </p15:guide>
        <p15:guide id="4" orient="horz" pos="4112">
          <p15:clr>
            <a:srgbClr val="A4A3A4"/>
          </p15:clr>
        </p15:guide>
        <p15:guide id="5" orient="horz" pos="3888">
          <p15:clr>
            <a:srgbClr val="A4A3A4"/>
          </p15:clr>
        </p15:guide>
        <p15:guide id="6" pos="3840">
          <p15:clr>
            <a:srgbClr val="A4A3A4"/>
          </p15:clr>
        </p15:guide>
        <p15:guide id="7" pos="1152">
          <p15:clr>
            <a:srgbClr val="A4A3A4"/>
          </p15:clr>
        </p15:guide>
        <p15:guide id="8" pos="6528">
          <p15:clr>
            <a:srgbClr val="A4A3A4"/>
          </p15:clr>
        </p15:guide>
        <p15:guide id="9" orient="horz" pos="2160">
          <p15:clr>
            <a:srgbClr val="A4A3A4"/>
          </p15:clr>
        </p15:guide>
        <p15:guide id="10" orient="horz" pos="656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76" orient="horz"/>
        <p:guide pos="192"/>
        <p:guide pos="7488"/>
        <p:guide pos="4112" orient="horz"/>
        <p:guide pos="3888" orient="horz"/>
        <p:guide pos="3840"/>
        <p:guide pos="1152"/>
        <p:guide pos="6528"/>
        <p:guide pos="2160" orient="horz"/>
        <p:guide pos="656" orient="horz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gif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jpg>
</file>

<file path=ppt/media/image21.gi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Text or image elements are not permitted below the copyright or takeaway bar on any slide to allow this white space for required document markings.</a:t>
            </a:r>
            <a:endParaRPr/>
          </a:p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Shape 130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Shape 150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Shape 161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Shape 171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Shape 181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Shape 191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Shape 200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Shape 209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Shape 218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Shape 227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Shape 246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Shape 256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Shape 265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Shape 276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Shape 119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Standard" showMasterSp="0">
  <p:cSld name="Cover Standard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50848" y="3145691"/>
            <a:ext cx="10909827" cy="57451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pic>
        <p:nvPicPr>
          <p:cNvPr id="19" name="Shape 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45562" y="500678"/>
            <a:ext cx="2115113" cy="40754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20" name="Shape 20"/>
          <p:cNvSpPr txBox="1"/>
          <p:nvPr/>
        </p:nvSpPr>
        <p:spPr>
          <a:xfrm>
            <a:off x="7962178" y="6248400"/>
            <a:ext cx="3620223" cy="164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30188" lvl="0" marL="230188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 © 2017 Raytheon Company. All rights reserved.</a:t>
            </a:r>
            <a:endParaRPr/>
          </a:p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6096000" y="4506068"/>
            <a:ext cx="548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2" type="body"/>
          </p:nvPr>
        </p:nvSpPr>
        <p:spPr>
          <a:xfrm>
            <a:off x="6096000" y="5140149"/>
            <a:ext cx="5486400" cy="76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Shape 23"/>
          <p:cNvSpPr/>
          <p:nvPr/>
        </p:nvSpPr>
        <p:spPr>
          <a:xfrm>
            <a:off x="3048" y="6492240"/>
            <a:ext cx="12188952" cy="36576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5385" y="1041400"/>
            <a:ext cx="11547625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 Content">
  <p:cSld name="Title and Two Column Conte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5384" y="1041400"/>
            <a:ext cx="560832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Shape 34"/>
          <p:cNvSpPr txBox="1"/>
          <p:nvPr>
            <p:ph idx="2" type="body"/>
          </p:nvPr>
        </p:nvSpPr>
        <p:spPr>
          <a:xfrm>
            <a:off x="6275917" y="1041400"/>
            <a:ext cx="560832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lternate Cover 1">
  <p:cSld name="Alternate Cover 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812799" y="2438400"/>
            <a:ext cx="11059584" cy="65659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1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812801" y="3579215"/>
            <a:ext cx="11059583" cy="2245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315384" y="1041400"/>
            <a:ext cx="115570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x="11462175" y="6254905"/>
            <a:ext cx="0" cy="170688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" name="Shape 1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292285" y="258727"/>
            <a:ext cx="1684959" cy="37373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Shape 16"/>
          <p:cNvCxnSpPr/>
          <p:nvPr/>
        </p:nvCxnSpPr>
        <p:spPr>
          <a:xfrm rot="10800000">
            <a:off x="0" y="960120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CE112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transition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0.jpg"/><Relationship Id="rId5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650848" y="3145691"/>
            <a:ext cx="10909827" cy="57451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Penetration Testing with Kali Linux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6096000" y="4506068"/>
            <a:ext cx="548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Simon Owens</a:t>
            </a:r>
            <a:endParaRPr b="1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Shape 51"/>
          <p:cNvSpPr txBox="1"/>
          <p:nvPr>
            <p:ph idx="2" type="body"/>
          </p:nvPr>
        </p:nvSpPr>
        <p:spPr>
          <a:xfrm>
            <a:off x="6096000" y="4796367"/>
            <a:ext cx="5486400" cy="76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SEIT MSM Cybersecurity Engineer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Enumeration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Shape 133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457200" y="1295400"/>
            <a:ext cx="11277600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the purpose of this system?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the OS/Architecture of this system?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users/groups/policies are on the system?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can I place code on the system?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can I execute code on the system?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 I break anything from enumerate/exploiting system?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Rabbit Holes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Shape 143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315388" y="1219200"/>
            <a:ext cx="1155699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Nearly every application has “associated vulnerabilities/CVEs” with every release but they are all not worth your time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242" y="2066694"/>
            <a:ext cx="4191000" cy="1102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3920518"/>
            <a:ext cx="8658225" cy="25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Rabbit Holes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Shape 153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Shape 154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googling memes" id="155" name="Shape 1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20982" y="1447800"/>
            <a:ext cx="3810000" cy="39928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software engineer googling memes" id="156" name="Shape 1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1113148"/>
            <a:ext cx="3715658" cy="487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Shape 1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55054" y="2415540"/>
            <a:ext cx="4348063" cy="20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Exploitation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Shape 164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Shape 165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Shape 166"/>
          <p:cNvSpPr txBox="1"/>
          <p:nvPr/>
        </p:nvSpPr>
        <p:spPr>
          <a:xfrm>
            <a:off x="39631" y="1070491"/>
            <a:ext cx="10428811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very easy to go down a rabbit hole of trying to enumerate/exploit a system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very tempting for people to find what they think is a vulnerable service and then try to fire off all Metasploit exploits on it…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pin the tail on the donkey meme" id="167" name="Shape 1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0" y="3124200"/>
            <a:ext cx="4762500" cy="35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Exploitation failures…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Shape 175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Shape 176"/>
          <p:cNvSpPr txBox="1"/>
          <p:nvPr/>
        </p:nvSpPr>
        <p:spPr>
          <a:xfrm>
            <a:off x="442384" y="1295400"/>
            <a:ext cx="112776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just nuked the entire town and now you are wondering why they don’t talk back when you say things to them….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Shape 1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2384" y="2286000"/>
            <a:ext cx="5120216" cy="3453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Enumeration and Exploitation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Shape 184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Shape 185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Shape 186"/>
          <p:cNvSpPr txBox="1"/>
          <p:nvPr/>
        </p:nvSpPr>
        <p:spPr>
          <a:xfrm>
            <a:off x="442384" y="1295400"/>
            <a:ext cx="11277600" cy="5632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easy to become overwhelmed by all of the running services and information you collected.  You must have a meticulous process for enumerating before you attempt exploitation.  Enumerate the entire system first and see if anything alarms you first.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do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Usernames/passwords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7" name="Shape 1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24400" y="3110893"/>
            <a:ext cx="1743075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Exploitation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Shape 194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Shape 195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Shape 196"/>
          <p:cNvSpPr txBox="1"/>
          <p:nvPr/>
        </p:nvSpPr>
        <p:spPr>
          <a:xfrm>
            <a:off x="457200" y="1295400"/>
            <a:ext cx="11277600" cy="5262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Again enumerate well… it’s ok and expect to re-enumerate services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Enumerate Lightly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Document information in template (OS, users, services, etc)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See if any low hanging fruit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Find exploit to fix system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Understand how it breaks the targeted service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Understand what it tries to do or execute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Make sure it is compatible with OS/Arch/Language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Understand how you get a reverse shell back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Eat a piece of candy as a reward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got access!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Shape 203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Shape 204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celebration meme" id="205" name="Shape 2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1295400"/>
            <a:ext cx="9327380" cy="4663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Just a low privileged shell…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Shape 212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Shape 213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computer rage meme" id="214" name="Shape 2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200" y="1295400"/>
            <a:ext cx="703758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Privilege Escalation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Shape 221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Shape 222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Shape 223"/>
          <p:cNvSpPr txBox="1"/>
          <p:nvPr/>
        </p:nvSpPr>
        <p:spPr>
          <a:xfrm>
            <a:off x="457200" y="1295400"/>
            <a:ext cx="11277600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of all I am still learning all of the many aspects of privilege escalation locally on a machine… its hard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Services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Startup Tasks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Files/Directory Permissions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Sticky Bit Files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 processes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Kernel/OS exploits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Software/Driver exploits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will we cover?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5385" y="1041400"/>
            <a:ext cx="11547625" cy="5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6910" lvl="0" marL="30691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Review</a:t>
            </a:r>
            <a:endParaRPr/>
          </a:p>
          <a:p>
            <a:pPr indent="-306910" lvl="0" marL="30691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Skillset Gained</a:t>
            </a:r>
            <a:endParaRPr/>
          </a:p>
          <a:p>
            <a:pPr indent="-309026" lvl="1" marL="61593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Penetration Testing Methodology (flow chart)</a:t>
            </a:r>
            <a:endParaRPr/>
          </a:p>
          <a:p>
            <a:pPr indent="-309026" lvl="1" marL="61593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Enumeration</a:t>
            </a:r>
            <a:endParaRPr/>
          </a:p>
          <a:p>
            <a:pPr indent="-309026" lvl="1" marL="61593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Exploitation</a:t>
            </a:r>
            <a:endParaRPr/>
          </a:p>
          <a:p>
            <a:pPr indent="-309026" lvl="1" marL="61593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Privilege Escalation</a:t>
            </a:r>
            <a:endParaRPr/>
          </a:p>
          <a:p>
            <a:pPr indent="-309026" lvl="1" marL="61593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Reporting</a:t>
            </a:r>
            <a:endParaRPr/>
          </a:p>
          <a:p>
            <a:pPr indent="-306910" lvl="0" marL="30691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Walkthrough</a:t>
            </a:r>
            <a:endParaRPr/>
          </a:p>
          <a:p>
            <a:pPr indent="-309026" lvl="1" marL="61593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Exploitation Process</a:t>
            </a:r>
            <a:endParaRPr/>
          </a:p>
          <a:p>
            <a:pPr indent="-309026" lvl="1" marL="61593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Resulting report</a:t>
            </a:r>
            <a:endParaRPr/>
          </a:p>
          <a:p>
            <a:pPr indent="-306910" lvl="0" marL="30691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Future Work</a:t>
            </a:r>
            <a:endParaRPr/>
          </a:p>
          <a:p>
            <a:pPr indent="-309026" lvl="1" marL="61593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Avionics products/systems</a:t>
            </a:r>
            <a:endParaRPr/>
          </a:p>
          <a:p>
            <a:pPr indent="-309026" lvl="1" marL="61593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Applications</a:t>
            </a:r>
            <a:endParaRPr/>
          </a:p>
          <a:p>
            <a:pPr indent="-309026" lvl="1" marL="61593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 Environments</a:t>
            </a:r>
            <a:endParaRPr/>
          </a:p>
          <a:p>
            <a:pPr indent="-182026" lvl="1" marL="61593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9110" lvl="0" marL="30691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59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Privilege Escalation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Shape 230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Shape 231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Shape 232"/>
          <p:cNvSpPr txBox="1"/>
          <p:nvPr/>
        </p:nvSpPr>
        <p:spPr>
          <a:xfrm>
            <a:off x="457200" y="1295400"/>
            <a:ext cx="11277600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Same process as network enumeration…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 developed scripts to enumerate the system for me and query exploit-db to potentially match them to exploits… my scripts are around 70pages long total…</a:t>
            </a:r>
            <a:endParaRPr/>
          </a:p>
        </p:txBody>
      </p:sp>
      <p:pic>
        <p:nvPicPr>
          <p:cNvPr descr="Image result for cat typing gif" id="233" name="Shape 2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3154689"/>
            <a:ext cx="2857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Reporting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Shape 240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Shape 241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Shape 242"/>
          <p:cNvSpPr txBox="1"/>
          <p:nvPr/>
        </p:nvSpPr>
        <p:spPr>
          <a:xfrm>
            <a:off x="228600" y="990600"/>
            <a:ext cx="5867400" cy="5755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Scope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Assessment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Points of Contact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Environment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Tools and Techniques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Discovery and Exploitation Strategies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Findings and Observations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Network Enumeration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System Enumeration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Physical Enumeration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CVEs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Most Concerning Weaknesses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Exploitation Evidence and Risks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Exploitation Vector 1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Exploitation Vector n…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Recommended Remediation Actions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Fixes for Vector 1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Fixes for Vector n…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Conclusions and Recommendations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Required Remediation Actions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Additional Testing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Walkthrough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Shape 249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Shape 250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Shape 251"/>
          <p:cNvSpPr txBox="1"/>
          <p:nvPr/>
        </p:nvSpPr>
        <p:spPr>
          <a:xfrm>
            <a:off x="381000" y="1295400"/>
            <a:ext cx="1127760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 my walkthroughs or talk to me in person another time… to accurately go into more detail about my thought process and methods on a pentest would probably take 1-3 hours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CTF meme" id="252" name="Shape 2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2400" y="2521013"/>
            <a:ext cx="3876675" cy="385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for Work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Shape 259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Shape 260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Shape 261"/>
          <p:cNvSpPr txBox="1"/>
          <p:nvPr/>
        </p:nvSpPr>
        <p:spPr>
          <a:xfrm>
            <a:off x="457200" y="1295400"/>
            <a:ext cx="11277600" cy="6370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 do we need to be trained how to write/develop/edit exploits if we can just use Metasploit and Nessus?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Number of Exploits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Compliance is a subset of Security (but use compliance as much as possible)</a:t>
            </a:r>
            <a:endParaRPr/>
          </a:p>
          <a:p>
            <a:pPr indent="-342900" lvl="1" marL="9524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May not be able to implement compliance… how does an attacker take advantage of this flaw, how serious is it, and how can we fix it</a:t>
            </a:r>
            <a:endParaRPr/>
          </a:p>
          <a:p>
            <a:pPr indent="-342900" lvl="1" marL="9524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Identify severity more accurately by identifying if there are exploits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Tools don’t work/miss things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Nearly every time it doesn’t work out of the box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Testing internally developed things (news flash: no FOSS exploits for these)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Future Goals?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Shape 268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Shape 269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Shape 270"/>
          <p:cNvSpPr txBox="1"/>
          <p:nvPr/>
        </p:nvSpPr>
        <p:spPr>
          <a:xfrm>
            <a:off x="457200" y="1295400"/>
            <a:ext cx="11277600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After taking OSCP I’d love to pass in the next year and then take OSCE full time for a month after I graduate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Participate in CTFs with team and at cons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Image result for OSCE offsec" id="271" name="Shape 271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OSCE offsec" id="272" name="Shape 2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3354222"/>
            <a:ext cx="4762500" cy="310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Closing Remarks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Shape 279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Shape 280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Shape 281"/>
          <p:cNvSpPr txBox="1"/>
          <p:nvPr/>
        </p:nvSpPr>
        <p:spPr>
          <a:xfrm>
            <a:off x="457200" y="1295400"/>
            <a:ext cx="11277600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Produced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Pentest report with walkthroughs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All exercises completed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Pentest cheat sheet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Windows/Linux information gathering scripts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Windows/Linux exploit checker scripts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was an exhausting but awesome experience.  I’d love to share more of what I’ve learned and help others out</a:t>
            </a:r>
            <a:endParaRPr/>
          </a:p>
        </p:txBody>
      </p:sp>
      <p:sp>
        <p:nvSpPr>
          <p:cNvPr descr="Image result for OSCE offsec" id="282" name="Shape 282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Review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Shape 67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457200" y="1295400"/>
            <a:ext cx="11277600" cy="489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 life experience/performance based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 Pentesting/troubleshooting process for attacking system’s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will never run out of material unless you spend 500 hours or are really good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Lack of Time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Sufferance (good for millennials?..)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TFS Burn Down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Shape 76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dumpster on fire" id="78" name="Shape 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4200" y="1066800"/>
            <a:ext cx="5562600" cy="55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TFS Burn Down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Shape 85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life burning around you meme" id="87" name="Shape 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7677" y="3276600"/>
            <a:ext cx="2724707" cy="26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Info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Shape 94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Shape 95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Shape 96"/>
          <p:cNvSpPr txBox="1"/>
          <p:nvPr/>
        </p:nvSpPr>
        <p:spPr>
          <a:xfrm>
            <a:off x="228600" y="2286000"/>
            <a:ext cx="11430786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Getting Comfortable with Kali Linux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Essential Tools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Passive Information Gathering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Active Information Gathering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Vulnerability Scanning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Buffer Overflows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Windows Buffer Overflows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Linux Buffer Overflows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Working with Exploits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Transfers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Privilege Escalation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Client Side Attacks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 Application Attacks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Password Attacks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Metasploit Framework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Bypassing Antivirus Software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228600" y="1447800"/>
            <a:ext cx="3809106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Table of Contents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Skillset Gained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Shape 104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Shape 106"/>
          <p:cNvSpPr txBox="1"/>
          <p:nvPr/>
        </p:nvSpPr>
        <p:spPr>
          <a:xfrm>
            <a:off x="457200" y="1295400"/>
            <a:ext cx="11201400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Penetration Testing Process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Penetration Testing Report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Concisely Describe process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Heavy emphasis on: What do I have to fix? What can I fix?  What fixes what?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Network Enumeration and exploitation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System Level Enumeration and exploitation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 Development and Modification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 Application (basic)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Avoiding AV, bypassing firewalls(host and network), pivoting to other systems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Penetration Testing Methodology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Shape 113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56911"/>
            <a:ext cx="12192000" cy="2144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Networking Scanning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Shape 122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12/7/2017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pbs.twimg.com/media/DP7axHKUEAALlJB.jpg" id="124" name="Shape 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5389" y="1066800"/>
            <a:ext cx="4266390" cy="547687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 txBox="1"/>
          <p:nvPr/>
        </p:nvSpPr>
        <p:spPr>
          <a:xfrm>
            <a:off x="4581779" y="1143000"/>
            <a:ext cx="7290605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Perform a light scan first to see wut up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Perform a heavy scan while enumerating open ports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Enumerate each service – attack low hanging fruit first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version is running?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are user’s that can access that share?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 commands be executed through this protocol?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 code be placed on the machine through this protocol?</a:t>
            </a:r>
            <a:endParaRPr/>
          </a:p>
          <a:p>
            <a:pPr indent="-457200" lvl="1" marL="106678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tools can be used to enumerate this service?</a:t>
            </a:r>
            <a:endParaRPr/>
          </a:p>
        </p:txBody>
      </p:sp>
      <p:pic>
        <p:nvPicPr>
          <p:cNvPr id="126" name="Shape 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86492" y="4006108"/>
            <a:ext cx="5924550" cy="23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p_Template_External">
  <a:themeElements>
    <a:clrScheme name="Raytheon">
      <a:dk1>
        <a:srgbClr val="000000"/>
      </a:dk1>
      <a:lt1>
        <a:srgbClr val="FFFFFF"/>
      </a:lt1>
      <a:dk2>
        <a:srgbClr val="000000"/>
      </a:dk2>
      <a:lt2>
        <a:srgbClr val="B5B5B5"/>
      </a:lt2>
      <a:accent1>
        <a:srgbClr val="95A289"/>
      </a:accent1>
      <a:accent2>
        <a:srgbClr val="DAD9AD"/>
      </a:accent2>
      <a:accent3>
        <a:srgbClr val="7C96A1"/>
      </a:accent3>
      <a:accent4>
        <a:srgbClr val="CE1126"/>
      </a:accent4>
      <a:accent5>
        <a:srgbClr val="AC9F89"/>
      </a:accent5>
      <a:accent6>
        <a:srgbClr val="666465"/>
      </a:accent6>
      <a:hlink>
        <a:srgbClr val="7C96A1"/>
      </a:hlink>
      <a:folHlink>
        <a:srgbClr val="66646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